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63" r:id="rId4"/>
    <p:sldId id="287" r:id="rId5"/>
    <p:sldId id="288" r:id="rId6"/>
    <p:sldId id="289" r:id="rId7"/>
    <p:sldId id="290" r:id="rId8"/>
    <p:sldId id="292" r:id="rId9"/>
    <p:sldId id="294" r:id="rId10"/>
    <p:sldId id="293" r:id="rId11"/>
    <p:sldId id="281" r:id="rId12"/>
    <p:sldId id="295" r:id="rId13"/>
    <p:sldId id="296" r:id="rId14"/>
    <p:sldId id="301" r:id="rId15"/>
    <p:sldId id="304" r:id="rId16"/>
    <p:sldId id="297" r:id="rId17"/>
    <p:sldId id="298" r:id="rId18"/>
    <p:sldId id="299" r:id="rId19"/>
    <p:sldId id="305" r:id="rId20"/>
    <p:sldId id="306" r:id="rId21"/>
    <p:sldId id="302" r:id="rId22"/>
    <p:sldId id="307" r:id="rId23"/>
    <p:sldId id="310" r:id="rId24"/>
    <p:sldId id="303" r:id="rId25"/>
    <p:sldId id="308" r:id="rId26"/>
    <p:sldId id="309" r:id="rId27"/>
    <p:sldId id="311" r:id="rId28"/>
    <p:sldId id="313" r:id="rId29"/>
    <p:sldId id="312" r:id="rId30"/>
    <p:sldId id="284" r:id="rId31"/>
    <p:sldId id="25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gor Dumenko" userId="ea0393e845573939" providerId="LiveId" clId="{1053666E-AED3-49EE-9B90-2384E9899DDF}"/>
    <pc:docChg chg="custSel addSld delSld modSld sldOrd">
      <pc:chgData name="Igor Dumenko" userId="ea0393e845573939" providerId="LiveId" clId="{1053666E-AED3-49EE-9B90-2384E9899DDF}" dt="2022-05-11T13:27:32.995" v="72" actId="1076"/>
      <pc:docMkLst>
        <pc:docMk/>
      </pc:docMkLst>
      <pc:sldChg chg="modSp mod">
        <pc:chgData name="Igor Dumenko" userId="ea0393e845573939" providerId="LiveId" clId="{1053666E-AED3-49EE-9B90-2384E9899DDF}" dt="2022-04-29T10:03:01.145" v="50" actId="20577"/>
        <pc:sldMkLst>
          <pc:docMk/>
          <pc:sldMk cId="0" sldId="256"/>
        </pc:sldMkLst>
        <pc:spChg chg="mod">
          <ac:chgData name="Igor Dumenko" userId="ea0393e845573939" providerId="LiveId" clId="{1053666E-AED3-49EE-9B90-2384E9899DDF}" dt="2022-04-29T10:03:01.145" v="50" actId="20577"/>
          <ac:spMkLst>
            <pc:docMk/>
            <pc:sldMk cId="0" sldId="256"/>
            <ac:spMk id="7" creationId="{00000000-0000-0000-0000-000000000000}"/>
          </ac:spMkLst>
        </pc:spChg>
      </pc:sldChg>
      <pc:sldChg chg="modSp mod">
        <pc:chgData name="Igor Dumenko" userId="ea0393e845573939" providerId="LiveId" clId="{1053666E-AED3-49EE-9B90-2384E9899DDF}" dt="2022-04-29T07:38:40.939" v="9" actId="20577"/>
        <pc:sldMkLst>
          <pc:docMk/>
          <pc:sldMk cId="525487689" sldId="274"/>
        </pc:sldMkLst>
        <pc:spChg chg="mod">
          <ac:chgData name="Igor Dumenko" userId="ea0393e845573939" providerId="LiveId" clId="{1053666E-AED3-49EE-9B90-2384E9899DDF}" dt="2022-04-29T07:38:40.939" v="9" actId="20577"/>
          <ac:spMkLst>
            <pc:docMk/>
            <pc:sldMk cId="525487689" sldId="274"/>
            <ac:spMk id="5" creationId="{00000000-0000-0000-0000-000000000000}"/>
          </ac:spMkLst>
        </pc:spChg>
      </pc:sldChg>
      <pc:sldChg chg="modSp mod">
        <pc:chgData name="Igor Dumenko" userId="ea0393e845573939" providerId="LiveId" clId="{1053666E-AED3-49EE-9B90-2384E9899DDF}" dt="2022-04-29T07:38:51.322" v="13" actId="20577"/>
        <pc:sldMkLst>
          <pc:docMk/>
          <pc:sldMk cId="1909398103" sldId="275"/>
        </pc:sldMkLst>
        <pc:spChg chg="mod">
          <ac:chgData name="Igor Dumenko" userId="ea0393e845573939" providerId="LiveId" clId="{1053666E-AED3-49EE-9B90-2384E9899DDF}" dt="2022-04-29T07:38:51.322" v="13" actId="20577"/>
          <ac:spMkLst>
            <pc:docMk/>
            <pc:sldMk cId="1909398103" sldId="275"/>
            <ac:spMk id="5" creationId="{00000000-0000-0000-0000-000000000000}"/>
          </ac:spMkLst>
        </pc:spChg>
      </pc:sldChg>
      <pc:sldChg chg="modSp mod">
        <pc:chgData name="Igor Dumenko" userId="ea0393e845573939" providerId="LiveId" clId="{1053666E-AED3-49EE-9B90-2384E9899DDF}" dt="2022-04-29T07:39:48.012" v="22" actId="14100"/>
        <pc:sldMkLst>
          <pc:docMk/>
          <pc:sldMk cId="4015562361" sldId="276"/>
        </pc:sldMkLst>
        <pc:spChg chg="mod">
          <ac:chgData name="Igor Dumenko" userId="ea0393e845573939" providerId="LiveId" clId="{1053666E-AED3-49EE-9B90-2384E9899DDF}" dt="2022-04-29T07:39:48.012" v="22" actId="14100"/>
          <ac:spMkLst>
            <pc:docMk/>
            <pc:sldMk cId="4015562361" sldId="276"/>
            <ac:spMk id="5" creationId="{00000000-0000-0000-0000-000000000000}"/>
          </ac:spMkLst>
        </pc:spChg>
      </pc:sldChg>
      <pc:sldChg chg="modSp mod">
        <pc:chgData name="Igor Dumenko" userId="ea0393e845573939" providerId="LiveId" clId="{1053666E-AED3-49EE-9B90-2384E9899DDF}" dt="2022-04-29T07:40:19.086" v="28" actId="20577"/>
        <pc:sldMkLst>
          <pc:docMk/>
          <pc:sldMk cId="193685529" sldId="277"/>
        </pc:sldMkLst>
        <pc:spChg chg="mod">
          <ac:chgData name="Igor Dumenko" userId="ea0393e845573939" providerId="LiveId" clId="{1053666E-AED3-49EE-9B90-2384E9899DDF}" dt="2022-04-29T07:40:19.086" v="28" actId="20577"/>
          <ac:spMkLst>
            <pc:docMk/>
            <pc:sldMk cId="193685529" sldId="277"/>
            <ac:spMk id="5" creationId="{00000000-0000-0000-0000-000000000000}"/>
          </ac:spMkLst>
        </pc:spChg>
      </pc:sldChg>
      <pc:sldChg chg="modSp mod">
        <pc:chgData name="Igor Dumenko" userId="ea0393e845573939" providerId="LiveId" clId="{1053666E-AED3-49EE-9B90-2384E9899DDF}" dt="2022-05-11T13:22:38.928" v="65" actId="20577"/>
        <pc:sldMkLst>
          <pc:docMk/>
          <pc:sldMk cId="3108309149" sldId="281"/>
        </pc:sldMkLst>
        <pc:spChg chg="mod">
          <ac:chgData name="Igor Dumenko" userId="ea0393e845573939" providerId="LiveId" clId="{1053666E-AED3-49EE-9B90-2384E9899DDF}" dt="2022-05-11T13:22:38.928" v="65" actId="20577"/>
          <ac:spMkLst>
            <pc:docMk/>
            <pc:sldMk cId="3108309149" sldId="281"/>
            <ac:spMk id="9" creationId="{00000000-0000-0000-0000-000000000000}"/>
          </ac:spMkLst>
        </pc:spChg>
      </pc:sldChg>
      <pc:sldChg chg="modSp mod">
        <pc:chgData name="Igor Dumenko" userId="ea0393e845573939" providerId="LiveId" clId="{1053666E-AED3-49EE-9B90-2384E9899DDF}" dt="2022-04-29T07:38:05.569" v="1" actId="20577"/>
        <pc:sldMkLst>
          <pc:docMk/>
          <pc:sldMk cId="31097151" sldId="287"/>
        </pc:sldMkLst>
        <pc:spChg chg="mod">
          <ac:chgData name="Igor Dumenko" userId="ea0393e845573939" providerId="LiveId" clId="{1053666E-AED3-49EE-9B90-2384E9899DDF}" dt="2022-04-29T07:38:05.569" v="1" actId="20577"/>
          <ac:spMkLst>
            <pc:docMk/>
            <pc:sldMk cId="31097151" sldId="287"/>
            <ac:spMk id="5" creationId="{00000000-0000-0000-0000-000000000000}"/>
          </ac:spMkLst>
        </pc:spChg>
      </pc:sldChg>
      <pc:sldChg chg="modSp mod">
        <pc:chgData name="Igor Dumenko" userId="ea0393e845573939" providerId="LiveId" clId="{1053666E-AED3-49EE-9B90-2384E9899DDF}" dt="2022-04-29T07:38:15.605" v="3" actId="20577"/>
        <pc:sldMkLst>
          <pc:docMk/>
          <pc:sldMk cId="2444897024" sldId="288"/>
        </pc:sldMkLst>
        <pc:spChg chg="mod">
          <ac:chgData name="Igor Dumenko" userId="ea0393e845573939" providerId="LiveId" clId="{1053666E-AED3-49EE-9B90-2384E9899DDF}" dt="2022-04-29T07:38:15.605" v="3" actId="20577"/>
          <ac:spMkLst>
            <pc:docMk/>
            <pc:sldMk cId="2444897024" sldId="288"/>
            <ac:spMk id="5" creationId="{00000000-0000-0000-0000-000000000000}"/>
          </ac:spMkLst>
        </pc:spChg>
      </pc:sldChg>
      <pc:sldChg chg="modSp mod">
        <pc:chgData name="Igor Dumenko" userId="ea0393e845573939" providerId="LiveId" clId="{1053666E-AED3-49EE-9B90-2384E9899DDF}" dt="2022-04-29T07:38:24.269" v="5" actId="20577"/>
        <pc:sldMkLst>
          <pc:docMk/>
          <pc:sldMk cId="740504492" sldId="289"/>
        </pc:sldMkLst>
        <pc:spChg chg="mod">
          <ac:chgData name="Igor Dumenko" userId="ea0393e845573939" providerId="LiveId" clId="{1053666E-AED3-49EE-9B90-2384E9899DDF}" dt="2022-04-29T07:38:24.269" v="5" actId="20577"/>
          <ac:spMkLst>
            <pc:docMk/>
            <pc:sldMk cId="740504492" sldId="289"/>
            <ac:spMk id="5" creationId="{00000000-0000-0000-0000-000000000000}"/>
          </ac:spMkLst>
        </pc:spChg>
      </pc:sldChg>
      <pc:sldChg chg="modSp mod">
        <pc:chgData name="Igor Dumenko" userId="ea0393e845573939" providerId="LiveId" clId="{1053666E-AED3-49EE-9B90-2384E9899DDF}" dt="2022-04-29T07:38:33.248" v="7" actId="20577"/>
        <pc:sldMkLst>
          <pc:docMk/>
          <pc:sldMk cId="1860939132" sldId="290"/>
        </pc:sldMkLst>
        <pc:spChg chg="mod">
          <ac:chgData name="Igor Dumenko" userId="ea0393e845573939" providerId="LiveId" clId="{1053666E-AED3-49EE-9B90-2384E9899DDF}" dt="2022-04-29T07:38:33.248" v="7" actId="20577"/>
          <ac:spMkLst>
            <pc:docMk/>
            <pc:sldMk cId="1860939132" sldId="290"/>
            <ac:spMk id="5" creationId="{00000000-0000-0000-0000-000000000000}"/>
          </ac:spMkLst>
        </pc:spChg>
      </pc:sldChg>
      <pc:sldChg chg="modSp mod">
        <pc:chgData name="Igor Dumenko" userId="ea0393e845573939" providerId="LiveId" clId="{1053666E-AED3-49EE-9B90-2384E9899DDF}" dt="2022-04-29T07:39:10.707" v="18" actId="14100"/>
        <pc:sldMkLst>
          <pc:docMk/>
          <pc:sldMk cId="2778111781" sldId="291"/>
        </pc:sldMkLst>
        <pc:spChg chg="mod">
          <ac:chgData name="Igor Dumenko" userId="ea0393e845573939" providerId="LiveId" clId="{1053666E-AED3-49EE-9B90-2384E9899DDF}" dt="2022-04-29T07:39:10.707" v="18" actId="14100"/>
          <ac:spMkLst>
            <pc:docMk/>
            <pc:sldMk cId="2778111781" sldId="291"/>
            <ac:spMk id="5" creationId="{00000000-0000-0000-0000-000000000000}"/>
          </ac:spMkLst>
        </pc:spChg>
      </pc:sldChg>
      <pc:sldChg chg="modSp mod">
        <pc:chgData name="Igor Dumenko" userId="ea0393e845573939" providerId="LiveId" clId="{1053666E-AED3-49EE-9B90-2384E9899DDF}" dt="2022-04-29T07:40:01.640" v="26" actId="14100"/>
        <pc:sldMkLst>
          <pc:docMk/>
          <pc:sldMk cId="2247786056" sldId="292"/>
        </pc:sldMkLst>
        <pc:spChg chg="mod">
          <ac:chgData name="Igor Dumenko" userId="ea0393e845573939" providerId="LiveId" clId="{1053666E-AED3-49EE-9B90-2384E9899DDF}" dt="2022-04-29T07:40:01.640" v="26" actId="14100"/>
          <ac:spMkLst>
            <pc:docMk/>
            <pc:sldMk cId="2247786056" sldId="292"/>
            <ac:spMk id="5" creationId="{00000000-0000-0000-0000-000000000000}"/>
          </ac:spMkLst>
        </pc:spChg>
      </pc:sldChg>
      <pc:sldChg chg="modSp add mod ord">
        <pc:chgData name="Igor Dumenko" userId="ea0393e845573939" providerId="LiveId" clId="{1053666E-AED3-49EE-9B90-2384E9899DDF}" dt="2022-05-11T13:22:27.935" v="63"/>
        <pc:sldMkLst>
          <pc:docMk/>
          <pc:sldMk cId="674032464" sldId="293"/>
        </pc:sldMkLst>
        <pc:spChg chg="mod">
          <ac:chgData name="Igor Dumenko" userId="ea0393e845573939" providerId="LiveId" clId="{1053666E-AED3-49EE-9B90-2384E9899DDF}" dt="2022-05-11T13:22:14.682" v="61"/>
          <ac:spMkLst>
            <pc:docMk/>
            <pc:sldMk cId="674032464" sldId="293"/>
            <ac:spMk id="8" creationId="{00000000-0000-0000-0000-000000000000}"/>
          </ac:spMkLst>
        </pc:spChg>
      </pc:sldChg>
      <pc:sldChg chg="del">
        <pc:chgData name="Igor Dumenko" userId="ea0393e845573939" providerId="LiveId" clId="{1053666E-AED3-49EE-9B90-2384E9899DDF}" dt="2022-04-29T07:40:23.816" v="29" actId="47"/>
        <pc:sldMkLst>
          <pc:docMk/>
          <pc:sldMk cId="4131810803" sldId="293"/>
        </pc:sldMkLst>
      </pc:sldChg>
      <pc:sldChg chg="addSp delSp modSp add mod">
        <pc:chgData name="Igor Dumenko" userId="ea0393e845573939" providerId="LiveId" clId="{1053666E-AED3-49EE-9B90-2384E9899DDF}" dt="2022-05-11T13:27:32.995" v="72" actId="1076"/>
        <pc:sldMkLst>
          <pc:docMk/>
          <pc:sldMk cId="3565016765" sldId="294"/>
        </pc:sldMkLst>
        <pc:spChg chg="del">
          <ac:chgData name="Igor Dumenko" userId="ea0393e845573939" providerId="LiveId" clId="{1053666E-AED3-49EE-9B90-2384E9899DDF}" dt="2022-05-11T13:26:07.065" v="69" actId="478"/>
          <ac:spMkLst>
            <pc:docMk/>
            <pc:sldMk cId="3565016765" sldId="294"/>
            <ac:spMk id="8" creationId="{00000000-0000-0000-0000-000000000000}"/>
          </ac:spMkLst>
        </pc:spChg>
        <pc:spChg chg="mod">
          <ac:chgData name="Igor Dumenko" userId="ea0393e845573939" providerId="LiveId" clId="{1053666E-AED3-49EE-9B90-2384E9899DDF}" dt="2022-05-11T13:25:55.377" v="68" actId="20577"/>
          <ac:spMkLst>
            <pc:docMk/>
            <pc:sldMk cId="3565016765" sldId="294"/>
            <ac:spMk id="9" creationId="{00000000-0000-0000-0000-000000000000}"/>
          </ac:spMkLst>
        </pc:spChg>
        <pc:picChg chg="add mod">
          <ac:chgData name="Igor Dumenko" userId="ea0393e845573939" providerId="LiveId" clId="{1053666E-AED3-49EE-9B90-2384E9899DDF}" dt="2022-05-11T13:27:32.995" v="72" actId="1076"/>
          <ac:picMkLst>
            <pc:docMk/>
            <pc:sldMk cId="3565016765" sldId="294"/>
            <ac:picMk id="3" creationId="{AF0BA731-BFCB-0C06-8754-5A8A872F1633}"/>
          </ac:picMkLst>
        </pc:picChg>
        <pc:picChg chg="del">
          <ac:chgData name="Igor Dumenko" userId="ea0393e845573939" providerId="LiveId" clId="{1053666E-AED3-49EE-9B90-2384E9899DDF}" dt="2022-05-11T13:26:11.658" v="70" actId="478"/>
          <ac:picMkLst>
            <pc:docMk/>
            <pc:sldMk cId="3565016765" sldId="294"/>
            <ac:picMk id="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A3E88-8732-47DF-A240-DCE9F1F5F51A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1835A-AA76-40E5-A877-5B6539E253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1835A-AA76-40E5-A877-5B6539E2535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4943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image" Target="../media/image1.pn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9258" t="15625" r="40820" b="65625"/>
          <a:stretch>
            <a:fillRect/>
          </a:stretch>
        </p:blipFill>
        <p:spPr bwMode="auto">
          <a:xfrm>
            <a:off x="6643702" y="285728"/>
            <a:ext cx="242889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0" y="1643050"/>
            <a:ext cx="914400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4062" t="15625" r="66016" b="71875"/>
          <a:stretch>
            <a:fillRect/>
          </a:stretch>
        </p:blipFill>
        <p:spPr bwMode="auto">
          <a:xfrm>
            <a:off x="-32" y="214290"/>
            <a:ext cx="2833707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292" y="299695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Инклюзивные </a:t>
            </a:r>
            <a:r>
              <a:rPr lang="ru-RU" sz="2800" b="1" dirty="0" smtClean="0">
                <a:solidFill>
                  <a:schemeClr val="bg1"/>
                </a:solidFill>
              </a:rPr>
              <a:t>проекты 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в сфере творческих индустрий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42844" y="1500174"/>
            <a:ext cx="8643998" cy="5119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bg1"/>
                </a:solidFill>
              </a:rPr>
              <a:t>Творческие (креативные) индустрии - сферы деятельности, в которых компании, организации, объединения и индивидуальные предприниматели в процессе творческой и культурной активности, распоряжения интеллектуальной собственностью </a:t>
            </a:r>
            <a:r>
              <a:rPr lang="ru-RU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производят товары и услуги, обладающие экономической ценностью</a:t>
            </a:r>
            <a:r>
              <a:rPr lang="ru-RU" sz="2800" b="1" dirty="0">
                <a:solidFill>
                  <a:schemeClr val="bg1"/>
                </a:solidFill>
              </a:rPr>
              <a:t>, в том числе обеспечивающие формирование гармонично развитой личности и рост качества жизни российского общества.</a:t>
            </a:r>
          </a:p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4612" y="451865"/>
            <a:ext cx="5929354" cy="40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ТВОРЧЕСКИЕ ИНДУСТРИИ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403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4282" y="1485206"/>
            <a:ext cx="8643998" cy="4790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</a:rPr>
              <a:t>К творческим (креативным) индустриям относятся в том числе: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</a:rPr>
              <a:t>Индустрии, основанные на использовании историко-культурного наследия (народно-художественные промыслы и ремесла, музейная деятельность)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</a:rPr>
              <a:t>Индустрии, основанные на искусстве (театр, музыка, кино, анимация, живопись, деятельность галерей и др.)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</a:rPr>
              <a:t>Современные медиа и производство цифрового контента (кино-, видео, аудио-, анимационное производство, обработка данных и разработка программного обеспечения, виртуальная и дополненная реальность, компьютерные и видеоигры, </a:t>
            </a:r>
            <a:r>
              <a:rPr lang="ru-RU" sz="2000" b="1" dirty="0" err="1">
                <a:solidFill>
                  <a:schemeClr val="bg1"/>
                </a:solidFill>
              </a:rPr>
              <a:t>блогерство</a:t>
            </a:r>
            <a:r>
              <a:rPr lang="ru-RU" sz="2000" b="1" dirty="0">
                <a:solidFill>
                  <a:schemeClr val="bg1"/>
                </a:solidFill>
              </a:rPr>
              <a:t>, печатная индустрия, средства массовой информации, реклама и пр.)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</a:rPr>
              <a:t>Прикладные творческие (креативные) индустрии (архитектура, промышленный дизайн, индустрия моды, гастрономическая индустрия и т.п.)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4612" y="451865"/>
            <a:ext cx="5929354" cy="40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ТВОРЧЕСКИЕ ИНДУСТРИИ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428860" y="428604"/>
            <a:ext cx="6215106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ИНКЛЮЗИВНЫЕ ТВОРЧЕСКИЕ ЛАБОРАТОРИИ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7158" y="2276955"/>
            <a:ext cx="2500330" cy="70788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a typeface="+mj-ea"/>
                <a:cs typeface="+mj-cs"/>
              </a:rPr>
              <a:t>Лаборатория по созданию изделий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57950" y="2127585"/>
            <a:ext cx="2500330" cy="101566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a typeface="+mj-ea"/>
                <a:cs typeface="+mj-cs"/>
              </a:rPr>
              <a:t>Лаборатория исполнительских искусств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86116" y="2276955"/>
            <a:ext cx="2571768" cy="70788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a typeface="+mj-ea"/>
                <a:cs typeface="+mj-cs"/>
              </a:rPr>
              <a:t>Лаборатория </a:t>
            </a:r>
            <a:br>
              <a:rPr lang="ru-RU" sz="2000" b="1" dirty="0" smtClean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ru-RU" sz="2000" b="1" dirty="0" smtClean="0">
                <a:solidFill>
                  <a:schemeClr val="bg1"/>
                </a:solidFill>
                <a:ea typeface="+mj-ea"/>
                <a:cs typeface="+mj-cs"/>
              </a:rPr>
              <a:t>услуг</a:t>
            </a:r>
          </a:p>
        </p:txBody>
      </p:sp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357158" y="2276955"/>
            <a:ext cx="2500330" cy="70788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a typeface="+mj-ea"/>
                <a:cs typeface="+mj-cs"/>
              </a:rPr>
              <a:t>Лаборатория по созданию изделий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57950" y="2127585"/>
            <a:ext cx="2500330" cy="101566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a typeface="+mj-ea"/>
                <a:cs typeface="+mj-cs"/>
              </a:rPr>
              <a:t>Лаборатория исполнительских искусств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86116" y="2276955"/>
            <a:ext cx="2571768" cy="70788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a typeface="+mj-ea"/>
                <a:cs typeface="+mj-cs"/>
              </a:rPr>
              <a:t>Лаборатория </a:t>
            </a:r>
            <a:br>
              <a:rPr lang="ru-RU" sz="2000" b="1" dirty="0" smtClean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ru-RU" sz="2000" b="1" dirty="0" smtClean="0">
                <a:solidFill>
                  <a:schemeClr val="bg1"/>
                </a:solidFill>
                <a:ea typeface="+mj-ea"/>
                <a:cs typeface="+mj-cs"/>
              </a:rPr>
              <a:t>услуг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28860" y="428604"/>
            <a:ext cx="621510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ИНКЛЮЗИВНЫЕ ТВОРЧЕСКИЕ ЛАБОРАТОРИИ</a:t>
            </a:r>
            <a:b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МУЗЕЯ Н.А.ОСТРОВСКОГО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66" r="6249" b="16354"/>
          <a:stretch/>
        </p:blipFill>
        <p:spPr>
          <a:xfrm>
            <a:off x="6643702" y="3929066"/>
            <a:ext cx="1857388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 t="11628" b="11628"/>
          <a:stretch>
            <a:fillRect/>
          </a:stretch>
        </p:blipFill>
        <p:spPr bwMode="auto">
          <a:xfrm>
            <a:off x="642910" y="3929066"/>
            <a:ext cx="1859899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64453" t="31250" r="9765" b="23958"/>
          <a:stretch>
            <a:fillRect/>
          </a:stretch>
        </p:blipFill>
        <p:spPr bwMode="auto">
          <a:xfrm>
            <a:off x="3786182" y="3929066"/>
            <a:ext cx="1608185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428860" y="428604"/>
            <a:ext cx="621510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ИНКЛЮЗИВНЫЕ ТВОРЧЕСКИЕ ЛАБОРАТОРИИ</a:t>
            </a:r>
            <a:b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МУЗЕЯ Н.А.ОСТРОВСКОГО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818;p39"/>
          <p:cNvSpPr/>
          <p:nvPr/>
        </p:nvSpPr>
        <p:spPr>
          <a:xfrm>
            <a:off x="214282" y="1643050"/>
            <a:ext cx="4786346" cy="4368300"/>
          </a:xfrm>
          <a:prstGeom prst="roundRect">
            <a:avLst>
              <a:gd name="adj" fmla="val 4938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74275" tIns="37125" rIns="74275" bIns="37125" anchor="ctr" anchorCtr="0">
            <a:noAutofit/>
          </a:bodyPr>
          <a:lstStyle/>
          <a:p>
            <a:pPr marL="134999" lvl="0" indent="225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050" b="1" dirty="0">
                <a:solidFill>
                  <a:schemeClr val="dk1"/>
                </a:solidFill>
              </a:rPr>
              <a:t>2021-2022 годы</a:t>
            </a:r>
            <a:r>
              <a:rPr lang="ru-RU" sz="1050" dirty="0">
                <a:solidFill>
                  <a:schemeClr val="dk1"/>
                </a:solidFill>
              </a:rPr>
              <a:t/>
            </a:r>
            <a:br>
              <a:rPr lang="ru-RU" sz="1050" dirty="0">
                <a:solidFill>
                  <a:schemeClr val="dk1"/>
                </a:solidFill>
              </a:rPr>
            </a:br>
            <a:endParaRPr sz="1050">
              <a:solidFill>
                <a:schemeClr val="dk1"/>
              </a:solidFill>
            </a:endParaRPr>
          </a:p>
          <a:p>
            <a:pPr marL="134999" lvl="0" indent="225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050" dirty="0">
                <a:solidFill>
                  <a:schemeClr val="dk1"/>
                </a:solidFill>
              </a:rPr>
              <a:t>Программу реализует Московская городская организация ВОС при поддержке Департамента труда и социальной защиты населения города Москвы.</a:t>
            </a:r>
            <a:endParaRPr sz="1050">
              <a:solidFill>
                <a:schemeClr val="dk1"/>
              </a:solidFill>
            </a:endParaRPr>
          </a:p>
          <a:p>
            <a:pPr marL="134999" lvl="0" indent="225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050">
              <a:solidFill>
                <a:schemeClr val="dk1"/>
              </a:solidFill>
            </a:endParaRPr>
          </a:p>
          <a:p>
            <a:pPr marL="134999" lvl="0" indent="225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050" b="1" dirty="0">
                <a:solidFill>
                  <a:schemeClr val="dk1"/>
                </a:solidFill>
              </a:rPr>
              <a:t>Участие:</a:t>
            </a:r>
            <a:endParaRPr sz="1050">
              <a:solidFill>
                <a:schemeClr val="dk1"/>
              </a:solidFill>
            </a:endParaRPr>
          </a:p>
          <a:p>
            <a:pPr marL="134999" lvl="0" indent="206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ourier New"/>
              <a:buChar char="o"/>
            </a:pPr>
            <a:r>
              <a:rPr lang="ru-RU" sz="1050" dirty="0">
                <a:solidFill>
                  <a:schemeClr val="dk1"/>
                </a:solidFill>
              </a:rPr>
              <a:t>Создание и проведение опроса москвичей с инвалидностью по зрению;</a:t>
            </a:r>
            <a:endParaRPr sz="1050">
              <a:solidFill>
                <a:schemeClr val="dk1"/>
              </a:solidFill>
            </a:endParaRPr>
          </a:p>
          <a:p>
            <a:pPr marL="134999" lvl="0" indent="206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ourier New"/>
              <a:buChar char="o"/>
            </a:pPr>
            <a:r>
              <a:rPr lang="ru-RU" sz="1050" dirty="0">
                <a:solidFill>
                  <a:schemeClr val="dk1"/>
                </a:solidFill>
              </a:rPr>
              <a:t>отбор группы наиболее деятельных и инициативных незрячих людей, готовых предлагать конструктивные решения; </a:t>
            </a:r>
            <a:endParaRPr sz="1050">
              <a:solidFill>
                <a:schemeClr val="dk1"/>
              </a:solidFill>
            </a:endParaRPr>
          </a:p>
          <a:p>
            <a:pPr marL="134999" lvl="0" indent="206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ourier New"/>
              <a:buChar char="o"/>
            </a:pPr>
            <a:r>
              <a:rPr lang="ru-RU" sz="1050" dirty="0">
                <a:solidFill>
                  <a:schemeClr val="dk1"/>
                </a:solidFill>
              </a:rPr>
              <a:t>формирование рабочих команд из активных участников, которые прошли курс повышения квалификации по социальному проектированию в МГУУ ПМ;</a:t>
            </a:r>
            <a:endParaRPr sz="1050">
              <a:solidFill>
                <a:schemeClr val="dk1"/>
              </a:solidFill>
            </a:endParaRPr>
          </a:p>
          <a:p>
            <a:pPr marL="134999" lvl="0" indent="206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ourier New"/>
              <a:buChar char="o"/>
            </a:pPr>
            <a:r>
              <a:rPr lang="ru-RU" sz="1050" dirty="0">
                <a:solidFill>
                  <a:schemeClr val="dk1"/>
                </a:solidFill>
              </a:rPr>
              <a:t>проведение серии мастер-классов, лекций и семинаров от действующих специалистов и экспертов;</a:t>
            </a:r>
            <a:endParaRPr sz="1050">
              <a:solidFill>
                <a:schemeClr val="dk1"/>
              </a:solidFill>
            </a:endParaRPr>
          </a:p>
          <a:p>
            <a:pPr marL="134999" lvl="0" indent="206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ourier New"/>
              <a:buChar char="o"/>
            </a:pPr>
            <a:r>
              <a:rPr lang="ru-RU" sz="1050" dirty="0">
                <a:solidFill>
                  <a:schemeClr val="dk1"/>
                </a:solidFill>
              </a:rPr>
              <a:t>участие в Экспертной комиссии проекта.</a:t>
            </a:r>
            <a:br>
              <a:rPr lang="ru-RU" sz="1050" dirty="0">
                <a:solidFill>
                  <a:schemeClr val="dk1"/>
                </a:solidFill>
              </a:rPr>
            </a:br>
            <a:endParaRPr sz="1050">
              <a:solidFill>
                <a:schemeClr val="dk1"/>
              </a:solidFill>
            </a:endParaRPr>
          </a:p>
          <a:p>
            <a:pPr marL="134999" lvl="0" indent="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050" dirty="0">
                <a:solidFill>
                  <a:schemeClr val="dk1"/>
                </a:solidFill>
              </a:rPr>
              <a:t>Программа позволяет повысить потенциал и развить компетенции активных и инициативных москвичей с инвалидностью по зрению, вовлечь их в решение социально значимых проблем города и повысить качество жизни незрячих при помощи реализованных проектов.</a:t>
            </a:r>
            <a:endParaRPr sz="1050">
              <a:solidFill>
                <a:schemeClr val="dk1"/>
              </a:solidFill>
            </a:endParaRPr>
          </a:p>
          <a:p>
            <a:pPr marL="134999" lvl="0" indent="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050">
              <a:solidFill>
                <a:schemeClr val="dk1"/>
              </a:solidFill>
            </a:endParaRPr>
          </a:p>
          <a:p>
            <a:pPr marL="134999" lvl="0" indent="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1" dirty="0">
                <a:solidFill>
                  <a:schemeClr val="dk1"/>
                </a:solidFill>
              </a:rPr>
              <a:t>4 проекта в сфере культуры.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819;p39" descr="https://lh4.googleusercontent.com/9rJtKh4SLRsohZVYacP07zC1r0b2LOI70FpyrX4K7J9eYwoyXzksqzdjzKfPosV7g_-gIpCVl1N-YS110LWG57jhzwGP3vp6RxWnH74FW8nHQi8wuWVPEnvmT2xMFkofUkKVg8nrAwOW"/>
          <p:cNvPicPr preferRelativeResize="0"/>
          <p:nvPr/>
        </p:nvPicPr>
        <p:blipFill rotWithShape="1">
          <a:blip r:embed="rId4" cstate="print">
            <a:alphaModFix/>
          </a:blip>
          <a:srcRect t="1854" r="813"/>
          <a:stretch/>
        </p:blipFill>
        <p:spPr>
          <a:xfrm>
            <a:off x="5072066" y="3571876"/>
            <a:ext cx="3786214" cy="240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20;p39" descr="https://lh4.googleusercontent.com/scwLHQDgUJTQQtXsJ-UQU9R4NJzxrSBBFMiLtcp6OYQVv8O1jHMF502t3C-ozcLVrsaW8_Alfe1bY5KGZKIegIeLGqCy_SpMTOmYjD_Vvij3lyxqlNi7QjSlTbV1bTQJGBIzvObbmf7S"/>
          <p:cNvPicPr preferRelativeResize="0"/>
          <p:nvPr/>
        </p:nvPicPr>
        <p:blipFill rotWithShape="1">
          <a:blip r:embed="rId5" cstate="print">
            <a:alphaModFix/>
          </a:blip>
          <a:srcRect l="4842" r="17050"/>
          <a:stretch/>
        </p:blipFill>
        <p:spPr>
          <a:xfrm>
            <a:off x="6929454" y="1714488"/>
            <a:ext cx="1920250" cy="171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 l="64453" t="31250" r="9765" b="23958"/>
          <a:stretch>
            <a:fillRect/>
          </a:stretch>
        </p:blipFill>
        <p:spPr bwMode="auto">
          <a:xfrm>
            <a:off x="5072066" y="1714488"/>
            <a:ext cx="1754384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428860" y="428604"/>
            <a:ext cx="621510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ИНКЛЮЗИВНЫЕ ТВОРЧЕСКИЕ ЛАБОРАТОРИИ</a:t>
            </a:r>
            <a:b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МУЗЕЯ Н.А.ОСТРОВСКОГО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b="16666"/>
          <a:stretch>
            <a:fillRect/>
          </a:stretch>
        </p:blipFill>
        <p:spPr bwMode="auto">
          <a:xfrm>
            <a:off x="357158" y="1785926"/>
            <a:ext cx="842968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428860" y="428604"/>
            <a:ext cx="621510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ИНКЛЮЗИВНЫЕ ТВОРЧЕСКИЕ ЛАБОРАТОРИИ</a:t>
            </a:r>
            <a:b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МУЗЕЯ Н.А.ОСТРОВСКОГО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C584659-2B3E-4A70-B2B5-01BB5557D74F}"/>
              </a:ext>
            </a:extLst>
          </p:cNvPr>
          <p:cNvSpPr txBox="1">
            <a:spLocks/>
          </p:cNvSpPr>
          <p:nvPr/>
        </p:nvSpPr>
        <p:spPr>
          <a:xfrm>
            <a:off x="496941" y="1571612"/>
            <a:ext cx="8147025" cy="53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МОСКОВСКИЙ СУВЕНИР ПЕРОВСКАЯ МУРАВА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214314" y="2071679"/>
            <a:ext cx="7215206" cy="4000528"/>
            <a:chOff x="686454" y="1571612"/>
            <a:chExt cx="8429684" cy="4557680"/>
          </a:xfrm>
        </p:grpSpPr>
        <p:sp>
          <p:nvSpPr>
            <p:cNvPr id="55" name="TextBox 54"/>
            <p:cNvSpPr txBox="1"/>
            <p:nvPr/>
          </p:nvSpPr>
          <p:spPr>
            <a:xfrm>
              <a:off x="1329396" y="2761774"/>
              <a:ext cx="3286148" cy="62262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Сюжеты терракотовых и муравлёных московских рельефных изразцов </a:t>
              </a:r>
              <a:br>
                <a:rPr lang="ru-RU" sz="1100" dirty="0"/>
              </a:br>
              <a:r>
                <a:rPr lang="ru-RU" sz="1100" dirty="0"/>
                <a:t>XVII века</a:t>
              </a:r>
            </a:p>
          </p:txBody>
        </p:sp>
        <p:pic>
          <p:nvPicPr>
            <p:cNvPr id="56" name="Picture 2" descr="C:\Users\comp\Desktop\Анастасия К\Перовская мурава\Фотографии\грифон.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834" y="3565240"/>
              <a:ext cx="946035" cy="94603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3" descr="C:\Users\comp\Desktop\Анастасия К\Перовская мурава\Фотографии\полкан.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404" y="3493802"/>
              <a:ext cx="1098122" cy="10981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 descr="C:\Users\comp\Desktop\Анастасия К\Перовская мурава\Фотографии\лев.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40182" y="3565240"/>
              <a:ext cx="946800" cy="946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5" descr="C:\Users\comp\Desktop\Анастасия К\Перовская мурава\Фотографии\семаргл.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728" y="4857760"/>
              <a:ext cx="946800" cy="946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6" descr="C:\Users\comp\Desktop\Анастасия К\Перовская мурава\Фотографии\единорог2.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8744" y="4911092"/>
              <a:ext cx="946800" cy="946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7" descr="C:\Users\comp\Desktop\Анастасия К\Перовская мурава\Фотографии\гамаюн.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37862" y="4651780"/>
              <a:ext cx="1348988" cy="134898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/>
            <p:cNvSpPr txBox="1"/>
            <p:nvPr/>
          </p:nvSpPr>
          <p:spPr>
            <a:xfrm>
              <a:off x="1329396" y="1571612"/>
              <a:ext cx="7143800" cy="351223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2 сюжетные линии и 12 керамических персонажей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87048" y="2834342"/>
              <a:ext cx="3286148" cy="44701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Сюжеты охотничьих промыслов Перовской слободы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400834" y="4565372"/>
              <a:ext cx="1000132" cy="2714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Грифон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543842" y="4565372"/>
              <a:ext cx="1000132" cy="2714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100" dirty="0" err="1"/>
                <a:t>Полкан</a:t>
              </a:r>
              <a:endParaRPr lang="ru-RU" sz="11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686850" y="4565372"/>
              <a:ext cx="1000132" cy="2714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Лев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357290" y="5857892"/>
              <a:ext cx="1000132" cy="2714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100" dirty="0" err="1"/>
                <a:t>Семаргл</a:t>
              </a:r>
              <a:endParaRPr lang="ru-RU" sz="11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00298" y="5857892"/>
              <a:ext cx="1000132" cy="2714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100" dirty="0" err="1"/>
                <a:t>Гамаюн</a:t>
              </a:r>
              <a:endParaRPr lang="ru-RU" sz="11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643306" y="5857892"/>
              <a:ext cx="1000132" cy="2714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Единорог</a:t>
              </a:r>
            </a:p>
          </p:txBody>
        </p:sp>
        <p:pic>
          <p:nvPicPr>
            <p:cNvPr id="70" name="Picture 4" descr="C:\Users\comp\Desktop\Анастасия К\Перовская мурава\Фотографии\сокольничий.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15940" y="4929198"/>
              <a:ext cx="857256" cy="85725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5" descr="C:\Users\comp\Desktop\Анастасия К\Перовская мурава\Фотографии\всадник.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40380" y="4857760"/>
              <a:ext cx="946800" cy="946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C:\Users\comp\Desktop\Анастасия К\Перовская мурава\Фотографии\утка.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81444" y="3500438"/>
              <a:ext cx="1320050" cy="13200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3" descr="C:\Users\comp\Desktop\Анастасия К\Перовская мурава\Фотографии\Сова.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23749" y="3357562"/>
              <a:ext cx="1563629" cy="156362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6" descr="C:\Users\comp\Desktop\Анастасия К\Перовская мурава\Фотографии\тетерев.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0056" y="4857760"/>
              <a:ext cx="1071570" cy="10715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7" descr="C:\Users\comp\Desktop\Анастасия К\Перовская мурава\Фотографии\олень.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454958" y="3500438"/>
              <a:ext cx="1089676" cy="108967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/>
            <p:cNvSpPr txBox="1"/>
            <p:nvPr/>
          </p:nvSpPr>
          <p:spPr>
            <a:xfrm>
              <a:off x="5258487" y="4572008"/>
              <a:ext cx="1000132" cy="2714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Утка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401494" y="4572008"/>
              <a:ext cx="1000132" cy="2714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Сова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544502" y="4572008"/>
              <a:ext cx="1143008" cy="2714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Олень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214942" y="5857892"/>
              <a:ext cx="1000132" cy="2714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Всадник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357950" y="5857892"/>
              <a:ext cx="1000132" cy="2714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Тетерев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500958" y="5857892"/>
              <a:ext cx="1143008" cy="27140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Сокольничий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329396" y="2119962"/>
              <a:ext cx="7429552" cy="44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/>
                <a:t>За основу изготовления сувенира были взяты керамические скульптуры малой формы, созданные мастерами декоративно-прикладного искусства</a:t>
              </a:r>
            </a:p>
          </p:txBody>
        </p:sp>
        <p:sp>
          <p:nvSpPr>
            <p:cNvPr id="83" name="Выгнутая вправо стрелка 82"/>
            <p:cNvSpPr/>
            <p:nvPr/>
          </p:nvSpPr>
          <p:spPr>
            <a:xfrm>
              <a:off x="8544634" y="1714488"/>
              <a:ext cx="571504" cy="1571636"/>
            </a:xfrm>
            <a:prstGeom prst="curvedLef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400">
                <a:solidFill>
                  <a:schemeClr val="tx1"/>
                </a:solidFill>
              </a:endParaRPr>
            </a:p>
          </p:txBody>
        </p:sp>
        <p:sp>
          <p:nvSpPr>
            <p:cNvPr id="84" name="Выгнутая влево стрелка 83"/>
            <p:cNvSpPr/>
            <p:nvPr/>
          </p:nvSpPr>
          <p:spPr>
            <a:xfrm>
              <a:off x="686454" y="1714488"/>
              <a:ext cx="571504" cy="1571636"/>
            </a:xfrm>
            <a:prstGeom prst="curved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400">
                <a:solidFill>
                  <a:schemeClr val="tx1"/>
                </a:solidFill>
              </a:endParaRPr>
            </a:p>
          </p:txBody>
        </p:sp>
      </p:grpSp>
      <p:pic>
        <p:nvPicPr>
          <p:cNvPr id="88" name="Picture 4" descr="C:\Users\comp\Desktop\Анастасия К\Цветочный джем\Документы для заявки на фестиваль\1. Роспатент (фото 1)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524" r="3334" b="3915"/>
          <a:stretch/>
        </p:blipFill>
        <p:spPr bwMode="auto">
          <a:xfrm>
            <a:off x="7600785" y="2071678"/>
            <a:ext cx="1257495" cy="1830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5" descr="C:\Users\comp\Desktop\Анастасия К\Цветочный джем\Документы для заявки на фестиваль\1. Роспатент (фото 2)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21" b="11999"/>
          <a:stretch/>
        </p:blipFill>
        <p:spPr bwMode="auto">
          <a:xfrm>
            <a:off x="7572396" y="4214818"/>
            <a:ext cx="1330861" cy="1864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428860" y="428604"/>
            <a:ext cx="621510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ИНКЛЮЗИВНЫЕ ТВОРЧЕСКИЕ ЛАБОРАТОРИИ</a:t>
            </a:r>
            <a:b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МУЗЕЯ Н.А.ОСТРОВСКОГО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/>
          <a:srcRect l="28304" t="17460" r="30427" b="37778"/>
          <a:stretch>
            <a:fillRect/>
          </a:stretch>
        </p:blipFill>
        <p:spPr bwMode="auto">
          <a:xfrm>
            <a:off x="1000100" y="1571612"/>
            <a:ext cx="707236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428860" y="428604"/>
            <a:ext cx="621510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ИНКЛЮЗИВНЫЕ ТВОРЧЕСКИЕ ЛАБОРАТОРИИ</a:t>
            </a:r>
            <a:b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МУЗЕЯ Н.А.ОСТРОВСКОГО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C584659-2B3E-4A70-B2B5-01BB5557D74F}"/>
              </a:ext>
            </a:extLst>
          </p:cNvPr>
          <p:cNvSpPr txBox="1">
            <a:spLocks/>
          </p:cNvSpPr>
          <p:nvPr/>
        </p:nvSpPr>
        <p:spPr>
          <a:xfrm>
            <a:off x="-214346" y="2428868"/>
            <a:ext cx="4000528" cy="629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МОСКОВСКИЙ СУВЕНИР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ПЕРОВСКАЯ МУРАВА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1731" y="3357562"/>
            <a:ext cx="3929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200" dirty="0" smtClean="0"/>
              <a:t>9</a:t>
            </a:r>
            <a:r>
              <a:rPr lang="ru-RU" sz="2000" b="1" spc="200" dirty="0" smtClean="0"/>
              <a:t> точек продаж: </a:t>
            </a:r>
            <a:br>
              <a:rPr lang="ru-RU" sz="2000" b="1" spc="200" dirty="0" smtClean="0"/>
            </a:br>
            <a:r>
              <a:rPr lang="ru-RU" sz="2000" b="1" spc="200" dirty="0" smtClean="0"/>
              <a:t>7 — </a:t>
            </a:r>
            <a:r>
              <a:rPr lang="ru-RU" sz="2000" b="1" spc="200" dirty="0" err="1" smtClean="0"/>
              <a:t>офлайн</a:t>
            </a:r>
            <a:r>
              <a:rPr lang="ru-RU" sz="2000" b="1" spc="200" dirty="0" smtClean="0"/>
              <a:t> </a:t>
            </a:r>
            <a:br>
              <a:rPr lang="ru-RU" sz="2000" b="1" spc="200" dirty="0" smtClean="0"/>
            </a:br>
            <a:r>
              <a:rPr lang="ru-RU" sz="2000" b="1" spc="200" dirty="0" smtClean="0"/>
              <a:t>2 — </a:t>
            </a:r>
            <a:r>
              <a:rPr lang="ru-RU" sz="2000" b="1" spc="200" dirty="0" err="1" smtClean="0"/>
              <a:t>онлайн</a:t>
            </a:r>
            <a:endParaRPr lang="ru-RU" sz="2000" b="1" spc="200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785786" y="4721378"/>
            <a:ext cx="20915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spc="200" dirty="0" smtClean="0"/>
              <a:t>Реализовано: </a:t>
            </a:r>
            <a:br>
              <a:rPr lang="ru-RU" sz="2000" b="1" spc="200" dirty="0" smtClean="0"/>
            </a:br>
            <a:r>
              <a:rPr lang="ru-RU" sz="2000" b="1" spc="200" dirty="0" smtClean="0"/>
              <a:t>более 1 630 </a:t>
            </a:r>
            <a:br>
              <a:rPr lang="ru-RU" sz="2000" b="1" spc="200" dirty="0" smtClean="0"/>
            </a:br>
            <a:r>
              <a:rPr lang="ru-RU" sz="2000" b="1" spc="200" dirty="0" smtClean="0"/>
              <a:t>изделий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32226" t="36458" r="40235" b="30208"/>
          <a:stretch>
            <a:fillRect/>
          </a:stretch>
        </p:blipFill>
        <p:spPr bwMode="auto">
          <a:xfrm>
            <a:off x="3428992" y="2000240"/>
            <a:ext cx="5214974" cy="376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428860" y="428604"/>
            <a:ext cx="621510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ИНКЛЮЗИВНЫЕ ТВОРЧЕСКИЕ ЛАБОРАТОРИИ</a:t>
            </a:r>
            <a:b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МУЗЕЯ Н.А.ОСТРОВСКОГО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6953" t="29167" r="27929" b="27083"/>
          <a:stretch>
            <a:fillRect/>
          </a:stretch>
        </p:blipFill>
        <p:spPr bwMode="auto">
          <a:xfrm>
            <a:off x="500034" y="1714488"/>
            <a:ext cx="814393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 l="16601" t="30208" r="18359" b="18750"/>
          <a:stretch>
            <a:fillRect/>
          </a:stretch>
        </p:blipFill>
        <p:spPr bwMode="auto">
          <a:xfrm>
            <a:off x="71406" y="1556792"/>
            <a:ext cx="8858312" cy="403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CA872C2-620A-472A-8489-2F17066C3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7" y="3645025"/>
            <a:ext cx="2736305" cy="228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428860" y="428604"/>
            <a:ext cx="621510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ИНКЛЮЗИВНЫЕ ТВОРЧЕСКИЕ ЛАБОРАТОРИИ</a:t>
            </a:r>
            <a:b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МУЗЕЯ Н.А.ОСТРОВСКОГО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b="17708"/>
          <a:stretch>
            <a:fillRect/>
          </a:stretch>
        </p:blipFill>
        <p:spPr bwMode="auto">
          <a:xfrm>
            <a:off x="285720" y="1714488"/>
            <a:ext cx="857256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428860" y="428604"/>
            <a:ext cx="621510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ИНКЛЮЗИВНЫЕ ТВОРЧЕСКИЕ ЛАБОРАТОРИИ</a:t>
            </a:r>
            <a:b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МУЗЕЯ Н.А.ОСТРОВСКОГО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 l="19732" t="20952" r="18214" b="17619"/>
          <a:stretch>
            <a:fillRect/>
          </a:stretch>
        </p:blipFill>
        <p:spPr bwMode="auto">
          <a:xfrm>
            <a:off x="285720" y="1643050"/>
            <a:ext cx="857256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428860" y="428604"/>
            <a:ext cx="621510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ИНКЛЮЗИВНЫЕ ТВОРЧЕСКИЕ ЛАБОРАТОРИИ</a:t>
            </a:r>
            <a:b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МУЗЕЯ Н.А.ОСТРОВСКОГО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22266" t="19791" r="23242" b="28125"/>
          <a:stretch>
            <a:fillRect/>
          </a:stretch>
        </p:blipFill>
        <p:spPr bwMode="auto">
          <a:xfrm>
            <a:off x="285720" y="1643050"/>
            <a:ext cx="857256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428860" y="428604"/>
            <a:ext cx="621510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ИНКЛЮЗИВНЫЕ ТВОРЧЕСКИЕ ЛАБОРАТОРИИ</a:t>
            </a:r>
            <a:b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МУЗЕЯ Н.А.ОСТРОВСКОГО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 l="23047" t="15625" r="24219" b="21875"/>
          <a:stretch>
            <a:fillRect/>
          </a:stretch>
        </p:blipFill>
        <p:spPr bwMode="auto">
          <a:xfrm>
            <a:off x="1071538" y="1643050"/>
            <a:ext cx="692948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428860" y="428604"/>
            <a:ext cx="621510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ИНКЛЮЗИВНЫЕ ТВОРЧЕСКИЕ ЛАБОРАТОРИИ</a:t>
            </a:r>
            <a:b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МУЗЕЯ Н.А.ОСТРОВСКОГО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9297" t="25000" r="12695" b="17708"/>
          <a:stretch>
            <a:fillRect/>
          </a:stretch>
        </p:blipFill>
        <p:spPr bwMode="auto">
          <a:xfrm>
            <a:off x="285720" y="1643050"/>
            <a:ext cx="857256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428860" y="428604"/>
            <a:ext cx="621510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ИНКЛЮЗИВНЫЕ ТВОРЧЕСКИЕ ЛАБОРАТОРИИ</a:t>
            </a:r>
            <a:b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МУЗЕЯ Н.А.ОСТРОВСКОГО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 b="15625"/>
          <a:stretch>
            <a:fillRect/>
          </a:stretch>
        </p:blipFill>
        <p:spPr bwMode="auto">
          <a:xfrm>
            <a:off x="285720" y="1643050"/>
            <a:ext cx="857256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428860" y="428604"/>
            <a:ext cx="621510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ИНКЛЮЗИВНЫЕ ТВОРЧЕСКИЕ ЛАБОРАТОРИИ</a:t>
            </a:r>
            <a:b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МУЗЕЯ Н.А.ОСТРОВСКОГО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 l="14648" t="11458" r="15039" b="16666"/>
          <a:stretch>
            <a:fillRect/>
          </a:stretch>
        </p:blipFill>
        <p:spPr bwMode="auto">
          <a:xfrm>
            <a:off x="357158" y="1714488"/>
            <a:ext cx="8429684" cy="428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428860" y="428604"/>
            <a:ext cx="621510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ПАРТНЕРСКАЯ ИНКЛЮЗИВНАЯ ТВОРЧЕСКАЯ ЛАБОРАТОРИЯ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 b="16666"/>
          <a:stretch>
            <a:fillRect/>
          </a:stretch>
        </p:blipFill>
        <p:spPr bwMode="auto">
          <a:xfrm>
            <a:off x="357157" y="1714488"/>
            <a:ext cx="8429685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428860" y="428604"/>
            <a:ext cx="621510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ПАРТНЕРСКАЯ ИНКЛЮЗИВНАЯ ТВОРЧЕСКАЯ ЛАБОРАТОРИЯ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 l="23438" t="13542" r="24414" b="21874"/>
          <a:stretch>
            <a:fillRect/>
          </a:stretch>
        </p:blipFill>
        <p:spPr bwMode="auto">
          <a:xfrm>
            <a:off x="1714480" y="1714488"/>
            <a:ext cx="615288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428860" y="428604"/>
            <a:ext cx="6215106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ПАРТНЕРСКАЯ ИНКЛЮЗИВНАЯ ТВОРЧЕСКАЯ ЛАБОРАТОРИЯ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 l="17578" t="9375" r="17968" b="18749"/>
          <a:stretch>
            <a:fillRect/>
          </a:stretch>
        </p:blipFill>
        <p:spPr bwMode="auto">
          <a:xfrm>
            <a:off x="857224" y="1714488"/>
            <a:ext cx="7500990" cy="434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108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711273" y="430861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ПАРТНЕРСТВО И </a:t>
            </a:r>
          </a:p>
          <a:p>
            <a:pPr algn="ctr"/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СОЦИОКУЛЬТУРНЫЕ ПРОЕКТЫ</a:t>
            </a:r>
            <a:endParaRPr lang="ru-RU" sz="2400" b="1" spc="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E39CEA-3DA5-4AF9-BA08-7FF598AEB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44" y="1974236"/>
            <a:ext cx="2409573" cy="33711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516A4C-10AB-42A8-8F27-105CA826BB6A}"/>
              </a:ext>
            </a:extLst>
          </p:cNvPr>
          <p:cNvSpPr txBox="1"/>
          <p:nvPr/>
        </p:nvSpPr>
        <p:spPr>
          <a:xfrm>
            <a:off x="3039368" y="3059666"/>
            <a:ext cx="59085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Собрали и обобщили опыт партнерства учреждений культуры с общественными организациями и другими некоммерческими организациями занимающихся социокультурной интеграцией людей с инвалидностью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 городе Москве.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0" y="-1"/>
            <a:ext cx="9165370" cy="6858001"/>
            <a:chOff x="0" y="-1"/>
            <a:chExt cx="9165370" cy="685800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/>
            <a:srcRect l="16992" t="13541" r="17968" b="6250"/>
            <a:stretch>
              <a:fillRect/>
            </a:stretch>
          </p:blipFill>
          <p:spPr bwMode="auto">
            <a:xfrm>
              <a:off x="0" y="-1"/>
              <a:ext cx="9165370" cy="6357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Прямоугольник 4"/>
            <p:cNvSpPr/>
            <p:nvPr/>
          </p:nvSpPr>
          <p:spPr>
            <a:xfrm>
              <a:off x="0" y="3071810"/>
              <a:ext cx="9144000" cy="37861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3000364" y="1785926"/>
            <a:ext cx="3571900" cy="92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11133" t="8333" r="10937" b="29166"/>
          <a:stretch>
            <a:fillRect/>
          </a:stretch>
        </p:blipFill>
        <p:spPr bwMode="auto">
          <a:xfrm>
            <a:off x="214281" y="2285992"/>
            <a:ext cx="8709483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Группа 16"/>
          <p:cNvGrpSpPr/>
          <p:nvPr/>
        </p:nvGrpSpPr>
        <p:grpSpPr>
          <a:xfrm>
            <a:off x="999306" y="4214818"/>
            <a:ext cx="7001718" cy="2001058"/>
            <a:chOff x="999306" y="4214818"/>
            <a:chExt cx="7001718" cy="2001058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1000100" y="4214818"/>
              <a:ext cx="7000924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1000100" y="6213494"/>
              <a:ext cx="7000924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5400000">
              <a:off x="-32" y="5214950"/>
              <a:ext cx="2000264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5400000">
              <a:off x="7000097" y="5214156"/>
              <a:ext cx="2000264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92589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1"/>
            <a:ext cx="9165370" cy="6858001"/>
            <a:chOff x="0" y="-1"/>
            <a:chExt cx="9165370" cy="685800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/>
            <a:srcRect l="16992" t="13541" r="17968" b="6250"/>
            <a:stretch>
              <a:fillRect/>
            </a:stretch>
          </p:blipFill>
          <p:spPr bwMode="auto">
            <a:xfrm>
              <a:off x="0" y="-1"/>
              <a:ext cx="9165370" cy="6357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Прямоугольник 4"/>
            <p:cNvSpPr/>
            <p:nvPr/>
          </p:nvSpPr>
          <p:spPr>
            <a:xfrm>
              <a:off x="0" y="3071810"/>
              <a:ext cx="9144000" cy="37861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785786" y="4429132"/>
            <a:ext cx="764386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928662" y="4476286"/>
            <a:ext cx="7500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</a:rPr>
              <a:t>Думенко Игорь Сергеевич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</a:rPr>
              <a:t>Директор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8662" y="5286388"/>
            <a:ext cx="7429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</a:rPr>
              <a:t>Телефон: +7 (</a:t>
            </a:r>
            <a:r>
              <a:rPr lang="en-US" sz="2000" b="1" dirty="0">
                <a:solidFill>
                  <a:schemeClr val="bg1"/>
                </a:solidFill>
              </a:rPr>
              <a:t>495</a:t>
            </a:r>
            <a:r>
              <a:rPr lang="ru-RU" sz="2000" b="1" dirty="0">
                <a:solidFill>
                  <a:schemeClr val="bg1"/>
                </a:solidFill>
              </a:rPr>
              <a:t>) 306-47-20 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</a:rPr>
              <a:t>Почта: </a:t>
            </a:r>
            <a:r>
              <a:rPr lang="en-US" sz="2000" b="1" dirty="0">
                <a:solidFill>
                  <a:schemeClr val="bg1"/>
                </a:solidFill>
              </a:rPr>
              <a:t>dumenko@integratsia.com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7224" y="2923286"/>
            <a:ext cx="7429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200" dirty="0"/>
              <a:t>С УДОВОЛЬСТВИЕМ ОТВЕТИМ НА ВАШИ ВОПРОСЫ, </a:t>
            </a:r>
            <a:br>
              <a:rPr lang="ru-RU" sz="1600" b="1" spc="200" dirty="0"/>
            </a:br>
            <a:r>
              <a:rPr lang="ru-RU" sz="1600" b="1" spc="200" dirty="0"/>
              <a:t>О СОЦИОКУЛЬТУРНОЙ ИНТЕГРАЦИИ ЛЮДЕЙ С ИНВАЛИДНОСТЬЮ В КУЛЬТУРНУЮ ЖИЗНЬ МУЗЕЙНЫМИ СРЕДСТВАМИ </a:t>
            </a:r>
            <a:br>
              <a:rPr lang="ru-RU" sz="1600" b="1" spc="200" dirty="0"/>
            </a:br>
            <a:endParaRPr lang="ru-RU" sz="1600" b="1" spc="200" dirty="0"/>
          </a:p>
        </p:txBody>
      </p:sp>
      <p:pic>
        <p:nvPicPr>
          <p:cNvPr id="12290" name="Picture 2" descr="http://qrcoder.ru/code/?https%3A%2F%2Fintegratsia.com%2F&amp;4&amp;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4000504"/>
            <a:ext cx="2571766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711273" y="430861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ПАРТНЕРСТВО И </a:t>
            </a:r>
          </a:p>
          <a:p>
            <a:pPr algn="ctr"/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СОЦИОКУЛЬТУРНЫЕ ПРОЕКТЫ</a:t>
            </a:r>
            <a:endParaRPr lang="ru-RU" sz="2400" b="1" spc="200" dirty="0"/>
          </a:p>
        </p:txBody>
      </p:sp>
      <p:pic>
        <p:nvPicPr>
          <p:cNvPr id="3" name="Рисунок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800E2C2-D143-41BB-9B01-F681CC120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2032" y="1545018"/>
            <a:ext cx="6759936" cy="462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9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711273" y="430861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ПАРТНЕРСТВО И </a:t>
            </a:r>
          </a:p>
          <a:p>
            <a:pPr algn="ctr"/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СОЦИОКУЛЬТУРНЫЕ ПРОЕКТЫ</a:t>
            </a:r>
            <a:endParaRPr lang="ru-RU" sz="2400" b="1" spc="200" dirty="0"/>
          </a:p>
        </p:txBody>
      </p:sp>
      <p:pic>
        <p:nvPicPr>
          <p:cNvPr id="7" name="Рисунок 6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B316629-6DDE-4080-B4B9-262C8A5E6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555067"/>
            <a:ext cx="6648350" cy="460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489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3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711273" y="430861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ПАРТНЕРСТВО И </a:t>
            </a:r>
          </a:p>
          <a:p>
            <a:pPr algn="ctr"/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СОЦИОКУЛЬТУРНЫЕ ПРОЕКТЫ</a:t>
            </a:r>
            <a:endParaRPr lang="ru-RU" sz="2400" b="1" spc="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83E08A2-5865-4A61-B076-ECCE01749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558275"/>
            <a:ext cx="6531789" cy="459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05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711273" y="430861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pc="200" dirty="0">
                <a:latin typeface="Times New Roman" panose="02020603050405020304" pitchFamily="18" charset="0"/>
              </a:rPr>
              <a:t>ИНКЛЮЗИВНОЕ ТВОРЧЕСТВО</a:t>
            </a:r>
          </a:p>
          <a:p>
            <a:pPr algn="ctr"/>
            <a:r>
              <a:rPr lang="ru-RU" sz="2000" b="1" spc="200" dirty="0">
                <a:latin typeface="Times New Roman" panose="02020603050405020304" pitchFamily="18" charset="0"/>
              </a:rPr>
              <a:t>И ПРАКТИЧЕСКИЙ ОПЫТ</a:t>
            </a:r>
            <a:endParaRPr lang="ru-RU" sz="2400" b="1" spc="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8BE247C-E725-4ED0-B857-2C80D286E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112734"/>
            <a:ext cx="2399581" cy="33711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FC7F15-43B6-43FB-BB47-947FBEC23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9217" y="2112734"/>
            <a:ext cx="2395761" cy="33649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1CC8334-1CFB-41A7-B504-873E8E9F81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4868" y="2475962"/>
            <a:ext cx="3244686" cy="276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093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43360" t="23958" r="50781" b="37500"/>
          <a:stretch>
            <a:fillRect/>
          </a:stretch>
        </p:blipFill>
        <p:spPr bwMode="auto">
          <a:xfrm>
            <a:off x="142844" y="1500174"/>
            <a:ext cx="885831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4282" y="2714620"/>
            <a:ext cx="8643998" cy="2376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bg1"/>
                </a:solidFill>
              </a:rPr>
              <a:t>Инклюзивная творческая лаборатория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– это инструмент для поиска и апробирования новых форм социокультурной интеграции людей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(в том числе, с инвалидностью) средствами различных видов творчества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4612" y="304560"/>
            <a:ext cx="5929354" cy="73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ИНКЛЮЗИВНАЯ ТВОРЧЕСКАЯ ЛАБОРАТОРИЯ</a:t>
            </a:r>
          </a:p>
        </p:txBody>
      </p:sp>
    </p:spTree>
    <p:extLst>
      <p:ext uri="{BB962C8B-B14F-4D97-AF65-F5344CB8AC3E}">
        <p14:creationId xmlns:p14="http://schemas.microsoft.com/office/powerpoint/2010/main" xmlns="" val="22477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9844" t="15625" r="39062" b="70833"/>
          <a:stretch>
            <a:fillRect/>
          </a:stretch>
        </p:blipFill>
        <p:spPr bwMode="auto">
          <a:xfrm>
            <a:off x="142844" y="214290"/>
            <a:ext cx="257176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714612" y="451865"/>
            <a:ext cx="5929354" cy="40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ТВОРЧЕСКИЕ ИНДУСТРИИ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F0BA731-BFCB-0C06-8754-5A8A872F1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70102"/>
            <a:ext cx="9144000" cy="523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501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375</Words>
  <Application>Microsoft Office PowerPoint</Application>
  <PresentationFormat>Экран (4:3)</PresentationFormat>
  <Paragraphs>86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Анастасия</dc:creator>
  <cp:lastModifiedBy>Анастасия</cp:lastModifiedBy>
  <cp:revision>108</cp:revision>
  <dcterms:created xsi:type="dcterms:W3CDTF">2021-03-05T10:58:49Z</dcterms:created>
  <dcterms:modified xsi:type="dcterms:W3CDTF">2022-11-01T22:20:41Z</dcterms:modified>
</cp:coreProperties>
</file>